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58" r:id="rId3"/>
    <p:sldId id="259" r:id="rId4"/>
    <p:sldId id="257" r:id="rId5"/>
    <p:sldId id="260" r:id="rId6"/>
    <p:sldId id="265" r:id="rId7"/>
    <p:sldId id="262" r:id="rId8"/>
    <p:sldId id="261" r:id="rId9"/>
    <p:sldId id="269" r:id="rId10"/>
    <p:sldId id="268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9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356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08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75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0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8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6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1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47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7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03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999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0k_sim">
            <a:hlinkClick r:id="" action="ppaction://media"/>
            <a:extLst>
              <a:ext uri="{FF2B5EF4-FFF2-40B4-BE49-F238E27FC236}">
                <a16:creationId xmlns:a16="http://schemas.microsoft.com/office/drawing/2014/main" id="{8A9B04C4-4BC8-4971-8BCE-50C750140CA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211.2666"/>
                </p14:media>
              </p:ext>
            </p:extLst>
          </p:nvPr>
        </p:nvPicPr>
        <p:blipFill>
          <a:blip r:embed="rId4">
            <a:lum bright="-5000" contrast="-1000"/>
          </a:blip>
          <a:stretch>
            <a:fillRect/>
          </a:stretch>
        </p:blipFill>
        <p:spPr>
          <a:xfrm>
            <a:off x="374848" y="-917687"/>
            <a:ext cx="11166752" cy="8693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83E501-BE17-432D-8000-610647C83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Simulating water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4EA7F-C754-4F17-9BDC-C5C6BE4367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Asela Chandrasinghe</a:t>
            </a:r>
          </a:p>
        </p:txBody>
      </p:sp>
    </p:spTree>
    <p:extLst>
      <p:ext uri="{BB962C8B-B14F-4D97-AF65-F5344CB8AC3E}">
        <p14:creationId xmlns:p14="http://schemas.microsoft.com/office/powerpoint/2010/main" val="139200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7159D70-7B13-421F-95B0-376434AB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Numerical Method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numerical derivative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DD5DDF3-C3AE-4F2E-BC5D-D08B03A77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751" y="2581005"/>
            <a:ext cx="3139069" cy="847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9A07E-27FF-4D2D-8DB4-217DFC4B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465" y="4339472"/>
            <a:ext cx="3139068" cy="9232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0BA4A-5155-4B8A-A4CC-783832AEB463}"/>
              </a:ext>
            </a:extLst>
          </p:cNvPr>
          <p:cNvSpPr txBox="1"/>
          <p:nvPr/>
        </p:nvSpPr>
        <p:spPr>
          <a:xfrm>
            <a:off x="2590014" y="2149196"/>
            <a:ext cx="243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Derivative Definition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50B7B-F957-4F85-88B1-34FCEAF596C7}"/>
              </a:ext>
            </a:extLst>
          </p:cNvPr>
          <p:cNvSpPr txBox="1"/>
          <p:nvPr/>
        </p:nvSpPr>
        <p:spPr>
          <a:xfrm>
            <a:off x="4402706" y="3834054"/>
            <a:ext cx="338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Numerical Derivative Applied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4C6410-F871-47D7-9BB5-BE32A45B9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358" y="2581005"/>
            <a:ext cx="3489291" cy="8479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E6E9EA-A2D8-4E65-9328-D0A4BB803AE6}"/>
              </a:ext>
            </a:extLst>
          </p:cNvPr>
          <p:cNvSpPr txBox="1"/>
          <p:nvPr/>
        </p:nvSpPr>
        <p:spPr>
          <a:xfrm>
            <a:off x="7472258" y="2149196"/>
            <a:ext cx="216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Central Difference</a:t>
            </a:r>
          </a:p>
        </p:txBody>
      </p:sp>
    </p:spTree>
    <p:extLst>
      <p:ext uri="{BB962C8B-B14F-4D97-AF65-F5344CB8AC3E}">
        <p14:creationId xmlns:p14="http://schemas.microsoft.com/office/powerpoint/2010/main" val="4044916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0906-B252-4DE7-B6D3-B4F413B5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46EF1-F5E4-4BA6-827D-EBD63AA2E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6890F-99C3-4433-8403-27318C6158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9DCBDF-900C-4877-8786-D16930EA7A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27D7E-C5E1-44CE-BC5F-2B6484A0E85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0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9DE61-E8F3-45F9-A553-9A982C712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A6EAA-4A75-44B1-88DA-CE58794B0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62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A74B-EC72-4CEC-A552-899D3E9F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Water Structure</a:t>
            </a:r>
          </a:p>
        </p:txBody>
      </p:sp>
      <p:pic>
        <p:nvPicPr>
          <p:cNvPr id="1026" name="Picture 2" descr="Image result for water structure">
            <a:extLst>
              <a:ext uri="{FF2B5EF4-FFF2-40B4-BE49-F238E27FC236}">
                <a16:creationId xmlns:a16="http://schemas.microsoft.com/office/drawing/2014/main" id="{3E08F60F-8E54-4862-AF7F-7CEF2746DE9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00"/>
          <a:stretch/>
        </p:blipFill>
        <p:spPr bwMode="auto">
          <a:xfrm>
            <a:off x="1986731" y="3273387"/>
            <a:ext cx="3951130" cy="148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A23B8F-56EA-4D48-8889-E6C4A7FFB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140" y="1864194"/>
            <a:ext cx="4488654" cy="3740012"/>
          </a:xfrm>
        </p:spPr>
        <p:txBody>
          <a:bodyPr/>
          <a:lstStyle/>
          <a:p>
            <a:r>
              <a:rPr lang="en-US" dirty="0"/>
              <a:t>2 lone pairs</a:t>
            </a:r>
          </a:p>
          <a:p>
            <a:pPr lvl="1"/>
            <a:r>
              <a:rPr lang="en-US" dirty="0"/>
              <a:t>Bent geometry</a:t>
            </a:r>
          </a:p>
          <a:p>
            <a:r>
              <a:rPr lang="en-US" dirty="0"/>
              <a:t>Covalent bonds</a:t>
            </a:r>
          </a:p>
          <a:p>
            <a:pPr lvl="1"/>
            <a:r>
              <a:rPr lang="en-US" dirty="0"/>
              <a:t>Partial charges</a:t>
            </a:r>
          </a:p>
          <a:p>
            <a:pPr lvl="1"/>
            <a:r>
              <a:rPr lang="en-US" dirty="0"/>
              <a:t>Hydrogen bonding</a:t>
            </a:r>
          </a:p>
          <a:p>
            <a:endParaRPr lang="en-US" dirty="0"/>
          </a:p>
        </p:txBody>
      </p:sp>
      <p:pic>
        <p:nvPicPr>
          <p:cNvPr id="1032" name="Picture 8" descr="Image result for h2o lewis structure">
            <a:extLst>
              <a:ext uri="{FF2B5EF4-FFF2-40B4-BE49-F238E27FC236}">
                <a16:creationId xmlns:a16="http://schemas.microsoft.com/office/drawing/2014/main" id="{F5762960-6771-4D58-A340-F1A56EC2C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731" y="1964893"/>
            <a:ext cx="3951130" cy="103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15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F87E4-6072-42A0-8440-2BB8942AA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Water </a:t>
            </a:r>
            <a:r>
              <a:rPr lang="en-US" dirty="0" err="1">
                <a:solidFill>
                  <a:schemeClr val="tx1"/>
                </a:solidFill>
              </a:rPr>
              <a:t>PRoperties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ice structure">
            <a:extLst>
              <a:ext uri="{FF2B5EF4-FFF2-40B4-BE49-F238E27FC236}">
                <a16:creationId xmlns:a16="http://schemas.microsoft.com/office/drawing/2014/main" id="{930FD7EF-2134-47C6-8EF6-AAF2220D2C3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17" y="2010877"/>
            <a:ext cx="4486777" cy="356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Image result for water structure">
            <a:extLst>
              <a:ext uri="{FF2B5EF4-FFF2-40B4-BE49-F238E27FC236}">
                <a16:creationId xmlns:a16="http://schemas.microsoft.com/office/drawing/2014/main" id="{6CCD487B-7649-4E59-BD32-A963AFFB441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7" t="14654" r="17008" b="17079"/>
          <a:stretch/>
        </p:blipFill>
        <p:spPr bwMode="auto">
          <a:xfrm>
            <a:off x="1706252" y="2199899"/>
            <a:ext cx="4214747" cy="325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654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2EF6-BEBA-4DA4-BBCE-8C94D61E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MOLECULAR DYNAMICS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1478AE-F36B-47E5-894E-A97E7C5E5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160" y="1853754"/>
            <a:ext cx="2477996" cy="2179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A1CE88-C065-42A8-B6CB-1752D534F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295" y="1725947"/>
            <a:ext cx="2607945" cy="2628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32BCA-CE57-419F-B714-5972EC61E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379" y="1808999"/>
            <a:ext cx="3465183" cy="246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9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B0B1-1BCD-46D8-96B8-B9DF0F3B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Project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4161A-09DC-4010-9BBE-795DABC7F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3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D21CB-1F2A-4C4C-A0E6-0D20D4E7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Simulation setup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798AF-9291-41BE-B899-4CFE5A396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021" y="2128074"/>
            <a:ext cx="8647024" cy="33888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1AF89-22DF-4197-AD97-94F1F9AEE3C7}"/>
              </a:ext>
            </a:extLst>
          </p:cNvPr>
          <p:cNvSpPr txBox="1"/>
          <p:nvPr/>
        </p:nvSpPr>
        <p:spPr>
          <a:xfrm>
            <a:off x="2312003" y="3244334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300K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7CE7D9-DAB9-44E4-B5EE-46F88E748BD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018059" y="3429000"/>
            <a:ext cx="526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E68C27-576C-46C0-A35D-921242A6FAFE}"/>
              </a:ext>
            </a:extLst>
          </p:cNvPr>
          <p:cNvCxnSpPr>
            <a:cxnSpLocks/>
          </p:cNvCxnSpPr>
          <p:nvPr/>
        </p:nvCxnSpPr>
        <p:spPr>
          <a:xfrm flipH="1">
            <a:off x="6012045" y="4692570"/>
            <a:ext cx="391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FE0450-2C49-439A-9F28-6F038D68E5C9}"/>
              </a:ext>
            </a:extLst>
          </p:cNvPr>
          <p:cNvCxnSpPr>
            <a:cxnSpLocks/>
          </p:cNvCxnSpPr>
          <p:nvPr/>
        </p:nvCxnSpPr>
        <p:spPr>
          <a:xfrm flipH="1">
            <a:off x="6928375" y="4283598"/>
            <a:ext cx="391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3D9F75-B5F6-4A39-A99F-D2811B9CE334}"/>
              </a:ext>
            </a:extLst>
          </p:cNvPr>
          <p:cNvCxnSpPr>
            <a:cxnSpLocks/>
          </p:cNvCxnSpPr>
          <p:nvPr/>
        </p:nvCxnSpPr>
        <p:spPr>
          <a:xfrm flipH="1">
            <a:off x="7809981" y="3903563"/>
            <a:ext cx="391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E82E9C-44E9-476B-816B-B6D41241647A}"/>
              </a:ext>
            </a:extLst>
          </p:cNvPr>
          <p:cNvCxnSpPr>
            <a:cxnSpLocks/>
          </p:cNvCxnSpPr>
          <p:nvPr/>
        </p:nvCxnSpPr>
        <p:spPr>
          <a:xfrm flipH="1">
            <a:off x="8683868" y="3492661"/>
            <a:ext cx="391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5470B44-8A76-4EC9-B12D-884F71A07C74}"/>
              </a:ext>
            </a:extLst>
          </p:cNvPr>
          <p:cNvSpPr txBox="1"/>
          <p:nvPr/>
        </p:nvSpPr>
        <p:spPr>
          <a:xfrm>
            <a:off x="8160297" y="3718897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300K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E29E7-A90A-4F0D-849C-31156D66B506}"/>
              </a:ext>
            </a:extLst>
          </p:cNvPr>
          <p:cNvSpPr txBox="1"/>
          <p:nvPr/>
        </p:nvSpPr>
        <p:spPr>
          <a:xfrm>
            <a:off x="6374718" y="4507904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200K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6400C1-B98C-4E77-8078-3F7C9F863B14}"/>
              </a:ext>
            </a:extLst>
          </p:cNvPr>
          <p:cNvSpPr txBox="1"/>
          <p:nvPr/>
        </p:nvSpPr>
        <p:spPr>
          <a:xfrm>
            <a:off x="7238960" y="4098932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250K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1F87E-E79A-4BD5-A22E-7D7BFBC92B24}"/>
              </a:ext>
            </a:extLst>
          </p:cNvPr>
          <p:cNvSpPr txBox="1"/>
          <p:nvPr/>
        </p:nvSpPr>
        <p:spPr>
          <a:xfrm>
            <a:off x="9075478" y="3307995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350K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56ECAD-7AEB-4489-9961-0610EC4931AC}"/>
              </a:ext>
            </a:extLst>
          </p:cNvPr>
          <p:cNvSpPr txBox="1"/>
          <p:nvPr/>
        </p:nvSpPr>
        <p:spPr>
          <a:xfrm>
            <a:off x="10295045" y="2128074"/>
            <a:ext cx="362673" cy="33887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FECA00-824A-4BFD-9438-A8D18DD7C854}"/>
              </a:ext>
            </a:extLst>
          </p:cNvPr>
          <p:cNvSpPr txBox="1"/>
          <p:nvPr/>
        </p:nvSpPr>
        <p:spPr>
          <a:xfrm>
            <a:off x="9852314" y="2886576"/>
            <a:ext cx="7060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400K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572C1D-45B3-4498-9CA2-E3F9E5878801}"/>
              </a:ext>
            </a:extLst>
          </p:cNvPr>
          <p:cNvCxnSpPr>
            <a:cxnSpLocks/>
          </p:cNvCxnSpPr>
          <p:nvPr/>
        </p:nvCxnSpPr>
        <p:spPr>
          <a:xfrm flipH="1">
            <a:off x="9505671" y="3087547"/>
            <a:ext cx="391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DC496B-464A-4697-A393-59C561B40A1F}"/>
              </a:ext>
            </a:extLst>
          </p:cNvPr>
          <p:cNvSpPr txBox="1"/>
          <p:nvPr/>
        </p:nvSpPr>
        <p:spPr>
          <a:xfrm>
            <a:off x="9075478" y="4857248"/>
            <a:ext cx="161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*not to scale</a:t>
            </a:r>
          </a:p>
        </p:txBody>
      </p:sp>
    </p:spTree>
    <p:extLst>
      <p:ext uri="{BB962C8B-B14F-4D97-AF65-F5344CB8AC3E}">
        <p14:creationId xmlns:p14="http://schemas.microsoft.com/office/powerpoint/2010/main" val="316806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571A-DCC2-4209-AD38-5645F69DD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Simulation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8CA50-4337-4B3B-81B2-88B681E74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Simulation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69578-1F7C-44F9-9262-EB1D499B51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2,000 molecules</a:t>
            </a:r>
          </a:p>
          <a:p>
            <a:r>
              <a:rPr lang="en-US" dirty="0"/>
              <a:t>Annealing in 105,000 time steps</a:t>
            </a:r>
          </a:p>
          <a:p>
            <a:pPr lvl="1"/>
            <a:r>
              <a:rPr lang="en-US" dirty="0"/>
              <a:t>10,000 steps at 300K</a:t>
            </a:r>
          </a:p>
          <a:p>
            <a:pPr lvl="1"/>
            <a:r>
              <a:rPr lang="en-US" dirty="0"/>
              <a:t>5,000 steps at each temp going down</a:t>
            </a:r>
          </a:p>
          <a:p>
            <a:r>
              <a:rPr lang="en-US" dirty="0"/>
              <a:t>Equilibrate 6,000</a:t>
            </a:r>
          </a:p>
          <a:p>
            <a:r>
              <a:rPr lang="en-US" dirty="0"/>
              <a:t>Collect every 50 steps for 8,000 steps (160 samples)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8F3115-4ACA-4F0D-BF17-209D3D3F0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Simulation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B3D0EF-028E-4A84-A345-A79C38A7350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8,937 molecules</a:t>
            </a:r>
          </a:p>
          <a:p>
            <a:r>
              <a:rPr lang="en-US" dirty="0"/>
              <a:t>Annealing in 11,500 time steps</a:t>
            </a:r>
          </a:p>
          <a:p>
            <a:pPr lvl="1"/>
            <a:r>
              <a:rPr lang="en-US" dirty="0"/>
              <a:t>2,000 steps at 300K</a:t>
            </a:r>
          </a:p>
          <a:p>
            <a:pPr lvl="1"/>
            <a:r>
              <a:rPr lang="en-US" dirty="0"/>
              <a:t>500 steps at each temp going down</a:t>
            </a:r>
          </a:p>
          <a:p>
            <a:r>
              <a:rPr lang="en-US" dirty="0"/>
              <a:t>Equilibrate 1,000 steps</a:t>
            </a:r>
          </a:p>
          <a:p>
            <a:r>
              <a:rPr lang="en-US" dirty="0"/>
              <a:t>Collect every 40 steps for 4000 steps (100 samples)</a:t>
            </a:r>
          </a:p>
        </p:txBody>
      </p:sp>
    </p:spTree>
    <p:extLst>
      <p:ext uri="{BB962C8B-B14F-4D97-AF65-F5344CB8AC3E}">
        <p14:creationId xmlns:p14="http://schemas.microsoft.com/office/powerpoint/2010/main" val="43470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03844-0A1A-48F6-A6D0-0C36188E9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Model parameters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C070E45-B68A-403B-94E5-30C1938DB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Forces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A17DB0B-C3EE-462F-9BA4-F474E25A1B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Intermolecular</a:t>
            </a:r>
          </a:p>
          <a:p>
            <a:pPr lvl="1"/>
            <a:r>
              <a:rPr lang="en-US" dirty="0"/>
              <a:t>van der </a:t>
            </a:r>
            <a:r>
              <a:rPr lang="en-US" dirty="0" err="1"/>
              <a:t>waal</a:t>
            </a:r>
            <a:endParaRPr lang="en-US" dirty="0"/>
          </a:p>
          <a:p>
            <a:pPr lvl="1"/>
            <a:r>
              <a:rPr lang="en-US" dirty="0"/>
              <a:t>dipole-dipole</a:t>
            </a:r>
          </a:p>
          <a:p>
            <a:pPr lvl="1"/>
            <a:r>
              <a:rPr lang="en-US" dirty="0"/>
              <a:t>charge- charge</a:t>
            </a:r>
          </a:p>
          <a:p>
            <a:pPr lvl="1"/>
            <a:r>
              <a:rPr lang="en-US" dirty="0"/>
              <a:t>quadrupole</a:t>
            </a:r>
          </a:p>
          <a:p>
            <a:r>
              <a:rPr lang="en-US" dirty="0"/>
              <a:t>Intramolecular</a:t>
            </a:r>
          </a:p>
          <a:p>
            <a:pPr lvl="1"/>
            <a:r>
              <a:rPr lang="en-US" dirty="0"/>
              <a:t>bond stretching </a:t>
            </a:r>
          </a:p>
          <a:p>
            <a:pPr lvl="1"/>
            <a:r>
              <a:rPr lang="en-US" dirty="0"/>
              <a:t>bond bending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F1E20C-5E20-4FA6-AEC8-3574BC9D1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Integration method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CA0DEB1-D079-45B0-8ADB-496B946A9DD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Langevin integrator </a:t>
            </a:r>
          </a:p>
          <a:p>
            <a:pPr lvl="1"/>
            <a:r>
              <a:rPr lang="en-US" dirty="0" err="1"/>
              <a:t>Verlet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Newtons equations of motion replaced with Langevin equations of motion</a:t>
            </a:r>
          </a:p>
        </p:txBody>
      </p:sp>
    </p:spTree>
    <p:extLst>
      <p:ext uri="{BB962C8B-B14F-4D97-AF65-F5344CB8AC3E}">
        <p14:creationId xmlns:p14="http://schemas.microsoft.com/office/powerpoint/2010/main" val="3818816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0D83-48C1-4AD2-A126-85AA20FB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Verlet</a:t>
            </a:r>
            <a:r>
              <a:rPr lang="en-US" dirty="0">
                <a:solidFill>
                  <a:schemeClr val="tx1"/>
                </a:solidFill>
              </a:rPr>
              <a:t> Method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15A8CD-C576-4C6F-B1F1-3772F4E4F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186"/>
          <a:stretch/>
        </p:blipFill>
        <p:spPr>
          <a:xfrm>
            <a:off x="3763169" y="3653744"/>
            <a:ext cx="4667250" cy="735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783B1D-C5B0-47A9-B45B-2FFF421F7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186"/>
          <a:stretch/>
        </p:blipFill>
        <p:spPr>
          <a:xfrm>
            <a:off x="3668901" y="2205479"/>
            <a:ext cx="4667250" cy="735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E6CAA-16FB-48FF-827C-1E7226F48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788" y="4890891"/>
            <a:ext cx="2657475" cy="723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0E659-0C44-4B69-B2BE-05CF4C880F90}"/>
              </a:ext>
            </a:extLst>
          </p:cNvPr>
          <p:cNvSpPr txBox="1"/>
          <p:nvPr/>
        </p:nvSpPr>
        <p:spPr>
          <a:xfrm>
            <a:off x="3905061" y="1743814"/>
            <a:ext cx="419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Taylor expansion forward direction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CAB58-4C93-4B6D-A5CB-A89BF1FDEE31}"/>
              </a:ext>
            </a:extLst>
          </p:cNvPr>
          <p:cNvSpPr txBox="1"/>
          <p:nvPr/>
        </p:nvSpPr>
        <p:spPr>
          <a:xfrm>
            <a:off x="3998536" y="3175162"/>
            <a:ext cx="419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Taylor expansion backward 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71C81-1821-4022-B1E1-D9C2BCF11B50}"/>
              </a:ext>
            </a:extLst>
          </p:cNvPr>
          <p:cNvSpPr txBox="1"/>
          <p:nvPr/>
        </p:nvSpPr>
        <p:spPr>
          <a:xfrm>
            <a:off x="4820096" y="4480236"/>
            <a:ext cx="255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Forward + backward</a:t>
            </a:r>
          </a:p>
        </p:txBody>
      </p:sp>
    </p:spTree>
    <p:extLst>
      <p:ext uri="{BB962C8B-B14F-4D97-AF65-F5344CB8AC3E}">
        <p14:creationId xmlns:p14="http://schemas.microsoft.com/office/powerpoint/2010/main" val="337077974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</TotalTime>
  <Words>161</Words>
  <Application>Microsoft Office PowerPoint</Application>
  <PresentationFormat>Widescreen</PresentationFormat>
  <Paragraphs>58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Rockwell</vt:lpstr>
      <vt:lpstr>Gallery</vt:lpstr>
      <vt:lpstr>Simulating water</vt:lpstr>
      <vt:lpstr>Water Structure</vt:lpstr>
      <vt:lpstr>Water PRoperties</vt:lpstr>
      <vt:lpstr>MOLECULAR DYNAMICS</vt:lpstr>
      <vt:lpstr>Project purpose</vt:lpstr>
      <vt:lpstr>Simulation setup</vt:lpstr>
      <vt:lpstr>Simulation parameters</vt:lpstr>
      <vt:lpstr>Model parameters</vt:lpstr>
      <vt:lpstr>Verlet Method</vt:lpstr>
      <vt:lpstr>Numerical Method numerical derivative</vt:lpstr>
      <vt:lpstr>Results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water</dc:title>
  <dc:creator>Asela Chandrasinghe</dc:creator>
  <cp:lastModifiedBy>Asela Chandrasinghe</cp:lastModifiedBy>
  <cp:revision>13</cp:revision>
  <dcterms:created xsi:type="dcterms:W3CDTF">2018-05-13T03:51:20Z</dcterms:created>
  <dcterms:modified xsi:type="dcterms:W3CDTF">2018-05-13T06:15:20Z</dcterms:modified>
</cp:coreProperties>
</file>